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73" r:id="rId5"/>
    <p:sldId id="260" r:id="rId6"/>
    <p:sldId id="270" r:id="rId7"/>
    <p:sldId id="259" r:id="rId8"/>
    <p:sldId id="269" r:id="rId9"/>
    <p:sldId id="262" r:id="rId10"/>
    <p:sldId id="258" r:id="rId11"/>
    <p:sldId id="271" r:id="rId12"/>
    <p:sldId id="274"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4" d="100"/>
          <a:sy n="94" d="100"/>
        </p:scale>
        <p:origin x="84" y="3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253662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3107707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44071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19387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282505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136229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42335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310693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3603630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186124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09CB9E-5993-4A77-A4DC-846562944E3A}"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18BA87-A93F-453F-A7C8-2C2AABC58CC3}" type="slidenum">
              <a:rPr lang="en-GB" smtClean="0"/>
              <a:pPr/>
              <a:t>‹#›</a:t>
            </a:fld>
            <a:endParaRPr lang="en-GB"/>
          </a:p>
        </p:txBody>
      </p:sp>
    </p:spTree>
    <p:extLst>
      <p:ext uri="{BB962C8B-B14F-4D97-AF65-F5344CB8AC3E}">
        <p14:creationId xmlns:p14="http://schemas.microsoft.com/office/powerpoint/2010/main" val="225934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resiliencebuilders.lgfl.ne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9CB9E-5993-4A77-A4DC-846562944E3A}" type="datetimeFigureOut">
              <a:rPr lang="en-GB" smtClean="0"/>
              <a:pPr/>
              <a:t>08/03/2019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8BA87-A93F-453F-A7C8-2C2AABC58CC3}" type="slidenum">
              <a:rPr lang="en-GB" smtClean="0"/>
              <a:pPr/>
              <a:t>‹#›</a:t>
            </a:fld>
            <a:endParaRPr lang="en-GB"/>
          </a:p>
        </p:txBody>
      </p:sp>
      <p:sp>
        <p:nvSpPr>
          <p:cNvPr id="7" name="Rectangle 6"/>
          <p:cNvSpPr/>
          <p:nvPr userDrawn="1"/>
        </p:nvSpPr>
        <p:spPr>
          <a:xfrm>
            <a:off x="1789612" y="6218076"/>
            <a:ext cx="8458200" cy="646331"/>
          </a:xfrm>
          <a:prstGeom prst="rect">
            <a:avLst/>
          </a:prstGeom>
        </p:spPr>
        <p:txBody>
          <a:bodyPr wrap="square">
            <a:spAutoFit/>
          </a:bodyPr>
          <a:lstStyle/>
          <a:p>
            <a:pPr algn="ctr">
              <a:spcAft>
                <a:spcPts val="0"/>
              </a:spcAft>
              <a:tabLst>
                <a:tab pos="2865755" algn="ctr"/>
                <a:tab pos="5731510" algn="r"/>
              </a:tabLst>
            </a:pPr>
            <a:r>
              <a:rPr lang="en-GB" sz="1800"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rPr>
              <a:t>learningthroughmovement.lgfl.net</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tabLst>
                <a:tab pos="2865755" algn="ctr"/>
                <a:tab pos="5731510" algn="r"/>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2019 London </a:t>
            </a:r>
            <a:r>
              <a:rPr lang="en-GB" sz="1800" dirty="0">
                <a:effectLst/>
                <a:latin typeface="Calibri" panose="020F0502020204030204" pitchFamily="34" charset="0"/>
                <a:ea typeface="Calibri" panose="020F0502020204030204" pitchFamily="34" charset="0"/>
                <a:cs typeface="Times New Roman" panose="02020603050405020304" pitchFamily="18" charset="0"/>
              </a:rPr>
              <a:t>Grid for Learning</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87350" y="160338"/>
            <a:ext cx="1019385" cy="480774"/>
          </a:xfrm>
          <a:prstGeom prst="rect">
            <a:avLst/>
          </a:prstGeom>
        </p:spPr>
      </p:pic>
      <p:pic>
        <p:nvPicPr>
          <p:cNvPr id="10" name="Picture 9"/>
          <p:cNvPicPr>
            <a:picLocks noChangeAspect="1"/>
          </p:cNvPicPr>
          <p:nvPr userDrawn="1"/>
        </p:nvPicPr>
        <p:blipFill>
          <a:blip r:embed="rId15" cstate="print">
            <a:extLst>
              <a:ext uri="{BEBA8EAE-BF5A-486C-A8C5-ECC9F3942E4B}">
                <a14:imgProps xmlns:a14="http://schemas.microsoft.com/office/drawing/2010/main">
                  <a14:imgLayer r:embed="rId16">
                    <a14:imgEffect>
                      <a14:backgroundRemoval t="290" b="99130" l="0" r="100000">
                        <a14:foregroundMark x1="77417" y1="8986" x2="81250" y2="35362"/>
                        <a14:foregroundMark x1="86583" y1="5507" x2="84500" y2="21739"/>
                        <a14:foregroundMark x1="2000" y1="54493" x2="1417" y2="75652"/>
                        <a14:foregroundMark x1="13750" y1="69275" x2="13750" y2="69275"/>
                        <a14:foregroundMark x1="24000" y1="63478" x2="24000" y2="63478"/>
                        <a14:foregroundMark x1="31750" y1="64928" x2="31750" y2="64928"/>
                        <a14:foregroundMark x1="40667" y1="57391" x2="40667" y2="57391"/>
                        <a14:foregroundMark x1="50833" y1="63768" x2="50833" y2="63768"/>
                        <a14:foregroundMark x1="57500" y1="63188" x2="57500" y2="63188"/>
                        <a14:foregroundMark x1="69000" y1="53913" x2="69000" y2="53913"/>
                        <a14:foregroundMark x1="91083" y1="58841" x2="91083" y2="58841"/>
                        <a14:foregroundMark x1="92333" y1="61739" x2="92333" y2="61739"/>
                        <a14:foregroundMark x1="81167" y1="21739" x2="81167" y2="21739"/>
                        <a14:foregroundMark x1="80500" y1="17101" x2="80500" y2="17101"/>
                        <a14:foregroundMark x1="98333" y1="79710" x2="99667" y2="81159"/>
                        <a14:foregroundMark x1="18750" y1="54203" x2="18750" y2="54203"/>
                        <a14:foregroundMark x1="17167" y1="52464" x2="14833" y2="55652"/>
                        <a14:foregroundMark x1="10583" y1="77391" x2="10833" y2="53623"/>
                        <a14:foregroundMark x1="26833" y1="74783" x2="28417" y2="52754"/>
                        <a14:foregroundMark x1="41333" y1="63188" x2="43083" y2="77681"/>
                        <a14:foregroundMark x1="51000" y1="55072" x2="50667" y2="78841"/>
                        <a14:foregroundMark x1="47583" y1="78841" x2="47250" y2="55362"/>
                        <a14:foregroundMark x1="58000" y1="77681" x2="57417" y2="53333"/>
                        <a14:foregroundMark x1="59917" y1="60580" x2="62750" y2="76232"/>
                        <a14:foregroundMark x1="31917" y1="53043" x2="31917" y2="77681"/>
                        <a14:foregroundMark x1="38583" y1="56812" x2="38500" y2="75652"/>
                        <a14:foregroundMark x1="33667" y1="80000" x2="35000" y2="79130"/>
                        <a14:foregroundMark x1="1000" y1="31304" x2="1000" y2="31304"/>
                        <a14:foregroundMark x1="4833" y1="32464" x2="4833" y2="32464"/>
                        <a14:foregroundMark x1="11083" y1="36812" x2="11083" y2="36812"/>
                        <a14:foregroundMark x1="16167" y1="29565" x2="16167" y2="29565"/>
                        <a14:foregroundMark x1="17833" y1="35942" x2="17833" y2="35942"/>
                        <a14:foregroundMark x1="34250" y1="35942" x2="34250" y2="35942"/>
                        <a14:foregroundMark x1="27750" y1="33623" x2="27750" y2="33623"/>
                        <a14:foregroundMark x1="23833" y1="33043" x2="23833" y2="33043"/>
                        <a14:foregroundMark x1="38917" y1="35942" x2="38917" y2="35942"/>
                        <a14:foregroundMark x1="43333" y1="33333" x2="43333" y2="33333"/>
                        <a14:foregroundMark x1="47417" y1="34783" x2="47417" y2="34783"/>
                        <a14:foregroundMark x1="52167" y1="37971" x2="52167" y2="37971"/>
                        <a14:foregroundMark x1="58583" y1="41739" x2="58583" y2="41739"/>
                        <a14:foregroundMark x1="66000" y1="40870" x2="66000" y2="40870"/>
                        <a14:foregroundMark x1="68583" y1="33913" x2="68583" y2="33913"/>
                        <a14:backgroundMark x1="10000" y1="34493" x2="10000" y2="34493"/>
                        <a14:backgroundMark x1="14500" y1="29855" x2="14500" y2="29855"/>
                        <a14:backgroundMark x1="48500" y1="30435" x2="48500" y2="30435"/>
                      </a14:backgroundRemoval>
                    </a14:imgEffect>
                  </a14:imgLayer>
                </a14:imgProps>
              </a:ext>
              <a:ext uri="{28A0092B-C50C-407E-A947-70E740481C1C}">
                <a14:useLocalDpi xmlns:a14="http://schemas.microsoft.com/office/drawing/2010/main" val="0"/>
              </a:ext>
            </a:extLst>
          </a:blip>
          <a:stretch>
            <a:fillRect/>
          </a:stretch>
        </p:blipFill>
        <p:spPr>
          <a:xfrm>
            <a:off x="1648884" y="107617"/>
            <a:ext cx="2143593" cy="616283"/>
          </a:xfrm>
          <a:prstGeom prst="rect">
            <a:avLst/>
          </a:prstGeom>
        </p:spPr>
      </p:pic>
    </p:spTree>
    <p:extLst>
      <p:ext uri="{BB962C8B-B14F-4D97-AF65-F5344CB8AC3E}">
        <p14:creationId xmlns:p14="http://schemas.microsoft.com/office/powerpoint/2010/main" val="43108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image" Target="../media/image14.jpg"/><Relationship Id="rId7" Type="http://schemas.openxmlformats.org/officeDocument/2006/relationships/image" Target="../media/image18.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88864"/>
          </a:xfrm>
        </p:spPr>
        <p:txBody>
          <a:bodyPr>
            <a:normAutofit/>
          </a:bodyPr>
          <a:lstStyle/>
          <a:p>
            <a:r>
              <a:rPr lang="en-GB" sz="4800" b="1" dirty="0"/>
              <a:t>What are the different physical, motor and sensory skills we develop?</a:t>
            </a:r>
          </a:p>
        </p:txBody>
      </p:sp>
      <p:sp>
        <p:nvSpPr>
          <p:cNvPr id="5" name="Subtitle 2"/>
          <p:cNvSpPr txBox="1">
            <a:spLocks/>
          </p:cNvSpPr>
          <p:nvPr/>
        </p:nvSpPr>
        <p:spPr>
          <a:xfrm>
            <a:off x="1613770" y="3729386"/>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smtClean="0"/>
              <a:t>This presentation will help staff to understand:</a:t>
            </a:r>
          </a:p>
          <a:p>
            <a:pPr marL="342900" indent="-342900" algn="l">
              <a:buFont typeface="Arial" panose="020B0604020202020204" pitchFamily="34" charset="0"/>
              <a:buChar char="•"/>
            </a:pPr>
            <a:r>
              <a:rPr lang="en-GB" b="1" dirty="0" smtClean="0"/>
              <a:t>Different physical motor and sensory skills the people develop</a:t>
            </a:r>
            <a:endParaRPr lang="en-GB" dirty="0"/>
          </a:p>
        </p:txBody>
      </p:sp>
    </p:spTree>
    <p:extLst>
      <p:ext uri="{BB962C8B-B14F-4D97-AF65-F5344CB8AC3E}">
        <p14:creationId xmlns:p14="http://schemas.microsoft.com/office/powerpoint/2010/main" val="3792127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370" y="1178561"/>
            <a:ext cx="10664190" cy="3504607"/>
          </a:xfrm>
        </p:spPr>
        <p:txBody>
          <a:bodyPr>
            <a:normAutofit/>
          </a:bodyPr>
          <a:lstStyle/>
          <a:p>
            <a:pPr marL="342900" indent="-342900" algn="l">
              <a:buFont typeface="Arial" panose="020B0604020202020204" pitchFamily="34" charset="0"/>
              <a:buChar char="•"/>
            </a:pPr>
            <a:r>
              <a:rPr lang="en-GB" sz="2200" dirty="0" smtClean="0"/>
              <a:t>Writing </a:t>
            </a:r>
            <a:r>
              <a:rPr lang="en-GB" sz="2200" dirty="0"/>
              <a:t>is a skill which is greatly focussed on in academic environments. </a:t>
            </a:r>
            <a:endParaRPr lang="en-GB" sz="2200" dirty="0" smtClean="0"/>
          </a:p>
          <a:p>
            <a:pPr marL="342900" indent="-342900" algn="l">
              <a:buFont typeface="Arial" panose="020B0604020202020204" pitchFamily="34" charset="0"/>
              <a:buChar char="•"/>
            </a:pPr>
            <a:r>
              <a:rPr lang="en-GB" sz="2200" dirty="0" smtClean="0"/>
              <a:t>Writing is a complex skill that involves a learner using many different skills all at once.</a:t>
            </a:r>
          </a:p>
          <a:p>
            <a:pPr algn="l"/>
            <a:r>
              <a:rPr lang="en-GB" sz="2200" dirty="0" smtClean="0"/>
              <a:t>These included:</a:t>
            </a:r>
          </a:p>
          <a:p>
            <a:pPr marL="800100" lvl="1" indent="-342900" algn="l">
              <a:buFont typeface="Arial" panose="020B0604020202020204" pitchFamily="34" charset="0"/>
              <a:buChar char="•"/>
            </a:pPr>
            <a:r>
              <a:rPr lang="en-GB" sz="2200" dirty="0" smtClean="0"/>
              <a:t>A number </a:t>
            </a:r>
            <a:r>
              <a:rPr lang="en-GB" sz="2200" dirty="0"/>
              <a:t>of </a:t>
            </a:r>
            <a:r>
              <a:rPr lang="en-GB" sz="2200" dirty="0" smtClean="0"/>
              <a:t>fine motor skills</a:t>
            </a:r>
          </a:p>
          <a:p>
            <a:pPr marL="800100" lvl="1" indent="-342900" algn="l">
              <a:buFont typeface="Arial" panose="020B0604020202020204" pitchFamily="34" charset="0"/>
              <a:buChar char="•"/>
            </a:pPr>
            <a:r>
              <a:rPr lang="en-GB" sz="2200" dirty="0" smtClean="0"/>
              <a:t>A number of gross </a:t>
            </a:r>
            <a:r>
              <a:rPr lang="en-GB" sz="2200" dirty="0"/>
              <a:t>motor skills </a:t>
            </a:r>
            <a:endParaRPr lang="en-GB" sz="2200" dirty="0" smtClean="0"/>
          </a:p>
          <a:p>
            <a:pPr marL="800100" lvl="1" indent="-342900" algn="l">
              <a:buFont typeface="Arial" panose="020B0604020202020204" pitchFamily="34" charset="0"/>
              <a:buChar char="•"/>
            </a:pPr>
            <a:r>
              <a:rPr lang="en-GB" sz="2200" dirty="0" smtClean="0"/>
              <a:t>Postural stability</a:t>
            </a:r>
          </a:p>
          <a:p>
            <a:pPr marL="800100" lvl="1" indent="-342900" algn="l">
              <a:buFont typeface="Arial" panose="020B0604020202020204" pitchFamily="34" charset="0"/>
              <a:buChar char="•"/>
            </a:pPr>
            <a:r>
              <a:rPr lang="en-GB" sz="2200" dirty="0" smtClean="0"/>
              <a:t>Eye/hand coordination</a:t>
            </a:r>
          </a:p>
          <a:p>
            <a:pPr marL="800100" lvl="1" indent="-342900" algn="l">
              <a:buFont typeface="Arial" panose="020B0604020202020204" pitchFamily="34" charset="0"/>
              <a:buChar char="•"/>
            </a:pPr>
            <a:r>
              <a:rPr lang="en-GB" sz="2200" dirty="0"/>
              <a:t>V</a:t>
            </a:r>
            <a:r>
              <a:rPr lang="en-GB" sz="2200" dirty="0" smtClean="0"/>
              <a:t>isual </a:t>
            </a:r>
            <a:r>
              <a:rPr lang="en-GB" sz="2200" dirty="0"/>
              <a:t>discrimination </a:t>
            </a:r>
            <a:endParaRPr lang="en-GB" sz="2200" dirty="0" smtClean="0"/>
          </a:p>
          <a:p>
            <a:pPr marL="800100" lvl="1" indent="-342900" algn="l">
              <a:buFont typeface="Arial" panose="020B0604020202020204" pitchFamily="34" charset="0"/>
              <a:buChar char="•"/>
            </a:pPr>
            <a:r>
              <a:rPr lang="en-GB" sz="2200" dirty="0" smtClean="0"/>
              <a:t>and </a:t>
            </a:r>
            <a:r>
              <a:rPr lang="en-GB" sz="2200" dirty="0"/>
              <a:t>many </a:t>
            </a:r>
            <a:r>
              <a:rPr lang="en-GB" sz="2200" dirty="0" smtClean="0"/>
              <a:t>more</a:t>
            </a:r>
            <a:endParaRPr lang="en-GB" sz="2200" dirty="0"/>
          </a:p>
        </p:txBody>
      </p:sp>
      <p:sp>
        <p:nvSpPr>
          <p:cNvPr id="11" name="Rectangle 7"/>
          <p:cNvSpPr>
            <a:spLocks noChangeArrowheads="1"/>
          </p:cNvSpPr>
          <p:nvPr/>
        </p:nvSpPr>
        <p:spPr bwMode="auto">
          <a:xfrm>
            <a:off x="7212330" y="388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 name="Rectangle 1"/>
          <p:cNvSpPr/>
          <p:nvPr/>
        </p:nvSpPr>
        <p:spPr>
          <a:xfrm>
            <a:off x="5122056" y="192321"/>
            <a:ext cx="1768818" cy="707886"/>
          </a:xfrm>
          <a:prstGeom prst="rect">
            <a:avLst/>
          </a:prstGeom>
        </p:spPr>
        <p:txBody>
          <a:bodyPr wrap="none">
            <a:spAutoFit/>
          </a:bodyPr>
          <a:lstStyle/>
          <a:p>
            <a:r>
              <a:rPr lang="en-GB" sz="4000" b="1" dirty="0"/>
              <a:t>Writing</a:t>
            </a:r>
          </a:p>
        </p:txBody>
      </p:sp>
      <p:sp>
        <p:nvSpPr>
          <p:cNvPr id="4" name="Rectangle 3"/>
          <p:cNvSpPr/>
          <p:nvPr/>
        </p:nvSpPr>
        <p:spPr>
          <a:xfrm>
            <a:off x="674370" y="4683168"/>
            <a:ext cx="4888231" cy="1446550"/>
          </a:xfrm>
          <a:prstGeom prst="rect">
            <a:avLst/>
          </a:prstGeom>
        </p:spPr>
        <p:txBody>
          <a:bodyPr wrap="square">
            <a:spAutoFit/>
          </a:bodyPr>
          <a:lstStyle/>
          <a:p>
            <a:pPr marL="342900" indent="-342900">
              <a:buFont typeface="Arial" panose="020B0604020202020204" pitchFamily="34" charset="0"/>
              <a:buChar char="•"/>
            </a:pPr>
            <a:r>
              <a:rPr lang="en-GB" sz="2200" dirty="0"/>
              <a:t>Children are expected to be able to write very early within the educational system. Yet, many may not be ready. </a:t>
            </a:r>
          </a:p>
        </p:txBody>
      </p:sp>
      <p:grpSp>
        <p:nvGrpSpPr>
          <p:cNvPr id="8" name="Group 7"/>
          <p:cNvGrpSpPr/>
          <p:nvPr/>
        </p:nvGrpSpPr>
        <p:grpSpPr>
          <a:xfrm>
            <a:off x="5856514" y="2400438"/>
            <a:ext cx="6106341" cy="3729280"/>
            <a:chOff x="5791200" y="2119679"/>
            <a:chExt cx="6106341" cy="372928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2119679"/>
              <a:ext cx="6106341" cy="3359948"/>
            </a:xfrm>
            <a:prstGeom prst="rect">
              <a:avLst/>
            </a:prstGeom>
          </p:spPr>
        </p:pic>
        <p:sp>
          <p:nvSpPr>
            <p:cNvPr id="7" name="TextBox 6"/>
            <p:cNvSpPr txBox="1"/>
            <p:nvPr/>
          </p:nvSpPr>
          <p:spPr>
            <a:xfrm>
              <a:off x="5791200" y="4833296"/>
              <a:ext cx="6106341" cy="1015663"/>
            </a:xfrm>
            <a:prstGeom prst="rect">
              <a:avLst/>
            </a:prstGeom>
            <a:solidFill>
              <a:schemeClr val="bg1"/>
            </a:solidFill>
            <a:ln w="38100">
              <a:solidFill>
                <a:schemeClr val="bg1">
                  <a:lumMod val="75000"/>
                </a:schemeClr>
              </a:solidFill>
            </a:ln>
          </p:spPr>
          <p:txBody>
            <a:bodyPr wrap="square" rtlCol="0">
              <a:spAutoFit/>
            </a:bodyPr>
            <a:lstStyle/>
            <a:p>
              <a:r>
                <a:rPr lang="en-GB" sz="1200" dirty="0" smtClean="0"/>
                <a:t>A= radial cross palmar grasp 			B= palmar supinate grasp </a:t>
              </a:r>
            </a:p>
            <a:p>
              <a:r>
                <a:rPr lang="en-GB" sz="1200" dirty="0" smtClean="0"/>
                <a:t>C= digital pronate grasp, only index finger extended 	D= brush grasp </a:t>
              </a:r>
            </a:p>
            <a:p>
              <a:r>
                <a:rPr lang="en-GB" sz="1200" dirty="0" smtClean="0"/>
                <a:t>E= grasp with extended fingers 		F= cross thumb grasp</a:t>
              </a:r>
            </a:p>
            <a:p>
              <a:r>
                <a:rPr lang="en-GB" sz="1200" dirty="0" smtClean="0"/>
                <a:t>G= static tripod grasp 			H= four fingers grasp</a:t>
              </a:r>
            </a:p>
            <a:p>
              <a:r>
                <a:rPr lang="en-GB" sz="1200" dirty="0" smtClean="0"/>
                <a:t> I= lateral tripod grasp 			J= dynamic tripod grasp</a:t>
              </a:r>
              <a:endParaRPr lang="en-GB" sz="1200" dirty="0"/>
            </a:p>
          </p:txBody>
        </p:sp>
      </p:grpSp>
      <p:sp>
        <p:nvSpPr>
          <p:cNvPr id="14" name="Rectangle 13"/>
          <p:cNvSpPr/>
          <p:nvPr/>
        </p:nvSpPr>
        <p:spPr>
          <a:xfrm>
            <a:off x="5856514" y="2031106"/>
            <a:ext cx="4888231" cy="430887"/>
          </a:xfrm>
          <a:prstGeom prst="rect">
            <a:avLst/>
          </a:prstGeom>
        </p:spPr>
        <p:txBody>
          <a:bodyPr wrap="square">
            <a:spAutoFit/>
          </a:bodyPr>
          <a:lstStyle/>
          <a:p>
            <a:r>
              <a:rPr lang="en-GB" sz="2200" b="1" u="sng" dirty="0" smtClean="0"/>
              <a:t>Pencil Grasps</a:t>
            </a:r>
            <a:endParaRPr lang="en-GB" sz="2200" b="1" u="sng" dirty="0"/>
          </a:p>
        </p:txBody>
      </p:sp>
    </p:spTree>
    <p:extLst>
      <p:ext uri="{BB962C8B-B14F-4D97-AF65-F5344CB8AC3E}">
        <p14:creationId xmlns:p14="http://schemas.microsoft.com/office/powerpoint/2010/main" val="3593058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8547" y="839259"/>
            <a:ext cx="6219613" cy="644102"/>
          </a:xfrm>
        </p:spPr>
        <p:txBody>
          <a:bodyPr>
            <a:normAutofit/>
          </a:bodyPr>
          <a:lstStyle/>
          <a:p>
            <a:pPr algn="ctr"/>
            <a:r>
              <a:rPr lang="en-GB" sz="3600" b="1" dirty="0">
                <a:latin typeface="+mn-lt"/>
              </a:rPr>
              <a:t>Sensory Processing skills</a:t>
            </a:r>
          </a:p>
        </p:txBody>
      </p:sp>
      <p:sp>
        <p:nvSpPr>
          <p:cNvPr id="3" name="Content Placeholder 2"/>
          <p:cNvSpPr>
            <a:spLocks noGrp="1"/>
          </p:cNvSpPr>
          <p:nvPr>
            <p:ph idx="1"/>
          </p:nvPr>
        </p:nvSpPr>
        <p:spPr>
          <a:xfrm>
            <a:off x="662093" y="1893358"/>
            <a:ext cx="7276253" cy="2956349"/>
          </a:xfrm>
        </p:spPr>
        <p:txBody>
          <a:bodyPr>
            <a:normAutofit/>
          </a:bodyPr>
          <a:lstStyle/>
          <a:p>
            <a:r>
              <a:rPr lang="en-GB" sz="2400" b="1" dirty="0" smtClean="0"/>
              <a:t>Sensory </a:t>
            </a:r>
            <a:r>
              <a:rPr lang="en-GB" sz="2400" b="1" dirty="0"/>
              <a:t>Processing </a:t>
            </a:r>
            <a:r>
              <a:rPr lang="en-GB" sz="2400" dirty="0"/>
              <a:t>or </a:t>
            </a:r>
            <a:r>
              <a:rPr lang="en-GB" sz="2400" b="1" dirty="0"/>
              <a:t>Sensory Integration </a:t>
            </a:r>
            <a:r>
              <a:rPr lang="en-GB" sz="2400" dirty="0"/>
              <a:t>includes being able to effectively register and interpret the sensory input a child gets from what’s around them and from their own body. </a:t>
            </a:r>
            <a:endParaRPr lang="en-GB" sz="2400" dirty="0" smtClean="0"/>
          </a:p>
          <a:p>
            <a:r>
              <a:rPr lang="en-GB" sz="2400" dirty="0" smtClean="0"/>
              <a:t>It </a:t>
            </a:r>
            <a:r>
              <a:rPr lang="en-GB" sz="2400" dirty="0"/>
              <a:t>is about how </a:t>
            </a:r>
            <a:r>
              <a:rPr lang="en-GB" sz="2400" dirty="0" smtClean="0"/>
              <a:t>the </a:t>
            </a:r>
            <a:r>
              <a:rPr lang="en-GB" sz="2400" dirty="0"/>
              <a:t>brain receives, organises and responds to sensory input in order to behave in a meaningful and consistent manner.</a:t>
            </a:r>
          </a:p>
          <a:p>
            <a:pPr marL="0" indent="0">
              <a:buNone/>
            </a:pPr>
            <a:endParaRPr lang="en-GB"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5570" y="1893358"/>
            <a:ext cx="3252266" cy="2800562"/>
          </a:xfrm>
          <a:prstGeom prst="rect">
            <a:avLst/>
          </a:prstGeom>
        </p:spPr>
      </p:pic>
    </p:spTree>
    <p:extLst>
      <p:ext uri="{BB962C8B-B14F-4D97-AF65-F5344CB8AC3E}">
        <p14:creationId xmlns:p14="http://schemas.microsoft.com/office/powerpoint/2010/main" val="3176172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9095" y="798312"/>
            <a:ext cx="5160902" cy="646331"/>
          </a:xfrm>
          <a:prstGeom prst="rect">
            <a:avLst/>
          </a:prstGeom>
          <a:noFill/>
        </p:spPr>
        <p:txBody>
          <a:bodyPr wrap="square" rtlCol="0">
            <a:spAutoFit/>
          </a:bodyPr>
          <a:lstStyle/>
          <a:p>
            <a:r>
              <a:rPr lang="en-GB" sz="3600" dirty="0"/>
              <a:t> </a:t>
            </a:r>
            <a:r>
              <a:rPr lang="en-GB" sz="3600" b="1" dirty="0" smtClean="0"/>
              <a:t>Sensory Processing Skills</a:t>
            </a:r>
            <a:endParaRPr lang="en-GB" sz="3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7883" y="4375665"/>
            <a:ext cx="2269883" cy="145234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198" b="37344"/>
          <a:stretch/>
        </p:blipFill>
        <p:spPr>
          <a:xfrm>
            <a:off x="9317884" y="1931940"/>
            <a:ext cx="2269883" cy="143368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9491" y="4134878"/>
            <a:ext cx="2095413" cy="139694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0091" y="1877099"/>
            <a:ext cx="1335575" cy="1796738"/>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8865" y="4134878"/>
            <a:ext cx="2047875" cy="138112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98539" y="1935753"/>
            <a:ext cx="1886472" cy="1414854"/>
          </a:xfrm>
          <a:prstGeom prst="rect">
            <a:avLst/>
          </a:prstGeom>
        </p:spPr>
      </p:pic>
      <p:pic>
        <p:nvPicPr>
          <p:cNvPr id="10" name="Picture 9"/>
          <p:cNvPicPr>
            <a:picLocks noChangeAspect="1"/>
          </p:cNvPicPr>
          <p:nvPr/>
        </p:nvPicPr>
        <p:blipFill rotWithShape="1">
          <a:blip r:embed="rId8">
            <a:extLst>
              <a:ext uri="{28A0092B-C50C-407E-A947-70E740481C1C}">
                <a14:useLocalDpi xmlns:a14="http://schemas.microsoft.com/office/drawing/2010/main" val="0"/>
              </a:ext>
            </a:extLst>
          </a:blip>
          <a:srcRect t="1852" r="14445"/>
          <a:stretch/>
        </p:blipFill>
        <p:spPr>
          <a:xfrm>
            <a:off x="1018709" y="4479276"/>
            <a:ext cx="1758336" cy="1452340"/>
          </a:xfrm>
          <a:prstGeom prst="rect">
            <a:avLst/>
          </a:prstGeom>
        </p:spPr>
      </p:pic>
      <p:sp>
        <p:nvSpPr>
          <p:cNvPr id="3" name="Rectangle 2"/>
          <p:cNvSpPr/>
          <p:nvPr/>
        </p:nvSpPr>
        <p:spPr>
          <a:xfrm>
            <a:off x="9713623" y="5904836"/>
            <a:ext cx="1478399" cy="707886"/>
          </a:xfrm>
          <a:prstGeom prst="rect">
            <a:avLst/>
          </a:prstGeom>
        </p:spPr>
        <p:txBody>
          <a:bodyPr wrap="square">
            <a:spAutoFit/>
          </a:bodyPr>
          <a:lstStyle/>
          <a:p>
            <a:pPr lvl="0"/>
            <a:r>
              <a:rPr lang="en-GB" sz="2000" dirty="0" smtClean="0"/>
              <a:t>Movement </a:t>
            </a:r>
            <a:r>
              <a:rPr lang="en-GB" sz="2000" dirty="0"/>
              <a:t>(vestibular)</a:t>
            </a:r>
          </a:p>
        </p:txBody>
      </p:sp>
      <p:sp>
        <p:nvSpPr>
          <p:cNvPr id="11" name="Rectangle 10"/>
          <p:cNvSpPr/>
          <p:nvPr/>
        </p:nvSpPr>
        <p:spPr>
          <a:xfrm>
            <a:off x="-43488" y="3608521"/>
            <a:ext cx="3929688" cy="707886"/>
          </a:xfrm>
          <a:prstGeom prst="rect">
            <a:avLst/>
          </a:prstGeom>
        </p:spPr>
        <p:txBody>
          <a:bodyPr wrap="square">
            <a:spAutoFit/>
          </a:bodyPr>
          <a:lstStyle/>
          <a:p>
            <a:pPr lvl="0" algn="ctr"/>
            <a:r>
              <a:rPr lang="en-GB" sz="2000" dirty="0" smtClean="0"/>
              <a:t>Touch </a:t>
            </a:r>
          </a:p>
          <a:p>
            <a:pPr lvl="0" algn="ctr"/>
            <a:r>
              <a:rPr lang="en-GB" sz="2000" dirty="0" smtClean="0"/>
              <a:t>(protective and </a:t>
            </a:r>
            <a:r>
              <a:rPr lang="en-GB" sz="2000" dirty="0"/>
              <a:t>discriminative)</a:t>
            </a:r>
          </a:p>
        </p:txBody>
      </p:sp>
      <p:sp>
        <p:nvSpPr>
          <p:cNvPr id="12" name="Rectangle 11"/>
          <p:cNvSpPr/>
          <p:nvPr/>
        </p:nvSpPr>
        <p:spPr>
          <a:xfrm>
            <a:off x="4238078" y="5531820"/>
            <a:ext cx="798238" cy="400110"/>
          </a:xfrm>
          <a:prstGeom prst="rect">
            <a:avLst/>
          </a:prstGeom>
        </p:spPr>
        <p:txBody>
          <a:bodyPr wrap="square">
            <a:spAutoFit/>
          </a:bodyPr>
          <a:lstStyle/>
          <a:p>
            <a:pPr lvl="0"/>
            <a:r>
              <a:rPr lang="en-GB" sz="2000" dirty="0" smtClean="0"/>
              <a:t>Smell</a:t>
            </a:r>
            <a:endParaRPr lang="en-GB" sz="2000" dirty="0"/>
          </a:p>
        </p:txBody>
      </p:sp>
      <p:sp>
        <p:nvSpPr>
          <p:cNvPr id="13" name="Rectangle 12"/>
          <p:cNvSpPr/>
          <p:nvPr/>
        </p:nvSpPr>
        <p:spPr>
          <a:xfrm>
            <a:off x="7058612" y="5516003"/>
            <a:ext cx="1050414" cy="400110"/>
          </a:xfrm>
          <a:prstGeom prst="rect">
            <a:avLst/>
          </a:prstGeom>
        </p:spPr>
        <p:txBody>
          <a:bodyPr wrap="square">
            <a:spAutoFit/>
          </a:bodyPr>
          <a:lstStyle/>
          <a:p>
            <a:pPr lvl="0"/>
            <a:r>
              <a:rPr lang="en-GB" sz="2000" dirty="0" smtClean="0"/>
              <a:t>Hearing</a:t>
            </a:r>
            <a:endParaRPr lang="en-GB" sz="2000" dirty="0"/>
          </a:p>
        </p:txBody>
      </p:sp>
      <p:sp>
        <p:nvSpPr>
          <p:cNvPr id="14" name="Rectangle 13"/>
          <p:cNvSpPr/>
          <p:nvPr/>
        </p:nvSpPr>
        <p:spPr>
          <a:xfrm>
            <a:off x="9428477" y="3365629"/>
            <a:ext cx="2048693" cy="707886"/>
          </a:xfrm>
          <a:prstGeom prst="rect">
            <a:avLst/>
          </a:prstGeom>
        </p:spPr>
        <p:txBody>
          <a:bodyPr wrap="square">
            <a:spAutoFit/>
          </a:bodyPr>
          <a:lstStyle/>
          <a:p>
            <a:pPr lvl="0" algn="ctr"/>
            <a:r>
              <a:rPr lang="en-GB" sz="2000" dirty="0" smtClean="0"/>
              <a:t>Body Awareness </a:t>
            </a:r>
            <a:r>
              <a:rPr lang="en-GB" sz="2000" dirty="0"/>
              <a:t>(</a:t>
            </a:r>
            <a:r>
              <a:rPr lang="en-GB" sz="2000" dirty="0" smtClean="0"/>
              <a:t>proprioceptive)</a:t>
            </a:r>
            <a:endParaRPr lang="en-GB" sz="2000" dirty="0"/>
          </a:p>
        </p:txBody>
      </p:sp>
      <p:sp>
        <p:nvSpPr>
          <p:cNvPr id="15" name="Rectangle 14"/>
          <p:cNvSpPr/>
          <p:nvPr/>
        </p:nvSpPr>
        <p:spPr>
          <a:xfrm>
            <a:off x="5525342" y="3366798"/>
            <a:ext cx="1273553" cy="400110"/>
          </a:xfrm>
          <a:prstGeom prst="rect">
            <a:avLst/>
          </a:prstGeom>
        </p:spPr>
        <p:txBody>
          <a:bodyPr wrap="square">
            <a:spAutoFit/>
          </a:bodyPr>
          <a:lstStyle/>
          <a:p>
            <a:r>
              <a:rPr lang="en-GB" sz="2000" dirty="0" smtClean="0"/>
              <a:t>Vision </a:t>
            </a:r>
            <a:endParaRPr lang="en-GB" sz="2000" dirty="0"/>
          </a:p>
        </p:txBody>
      </p:sp>
      <p:sp>
        <p:nvSpPr>
          <p:cNvPr id="16" name="Rectangle 15"/>
          <p:cNvSpPr/>
          <p:nvPr/>
        </p:nvSpPr>
        <p:spPr>
          <a:xfrm>
            <a:off x="1524790" y="5993171"/>
            <a:ext cx="746174" cy="400110"/>
          </a:xfrm>
          <a:prstGeom prst="rect">
            <a:avLst/>
          </a:prstGeom>
        </p:spPr>
        <p:txBody>
          <a:bodyPr wrap="square">
            <a:spAutoFit/>
          </a:bodyPr>
          <a:lstStyle/>
          <a:p>
            <a:r>
              <a:rPr lang="en-GB" sz="2000" dirty="0" smtClean="0"/>
              <a:t>Taste</a:t>
            </a:r>
            <a:endParaRPr lang="en-GB" sz="2000" dirty="0"/>
          </a:p>
        </p:txBody>
      </p:sp>
      <p:sp>
        <p:nvSpPr>
          <p:cNvPr id="17" name="Rectangle 16"/>
          <p:cNvSpPr/>
          <p:nvPr/>
        </p:nvSpPr>
        <p:spPr>
          <a:xfrm>
            <a:off x="351394" y="1384656"/>
            <a:ext cx="7398116" cy="461665"/>
          </a:xfrm>
          <a:prstGeom prst="rect">
            <a:avLst/>
          </a:prstGeom>
        </p:spPr>
        <p:txBody>
          <a:bodyPr wrap="none">
            <a:spAutoFit/>
          </a:bodyPr>
          <a:lstStyle/>
          <a:p>
            <a:r>
              <a:rPr lang="en-GB" sz="2400" dirty="0"/>
              <a:t>This includes the ability to process from </a:t>
            </a:r>
            <a:r>
              <a:rPr lang="en-GB" sz="2400" b="1" u="sng" dirty="0"/>
              <a:t>ALL</a:t>
            </a:r>
            <a:r>
              <a:rPr lang="en-GB" sz="2400" dirty="0"/>
              <a:t> the 7 senses :</a:t>
            </a:r>
          </a:p>
        </p:txBody>
      </p:sp>
    </p:spTree>
    <p:extLst>
      <p:ext uri="{BB962C8B-B14F-4D97-AF65-F5344CB8AC3E}">
        <p14:creationId xmlns:p14="http://schemas.microsoft.com/office/powerpoint/2010/main" val="233777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208" y="846179"/>
            <a:ext cx="4659086" cy="560161"/>
          </a:xfrm>
        </p:spPr>
        <p:txBody>
          <a:bodyPr>
            <a:normAutofit fontScale="90000"/>
          </a:bodyPr>
          <a:lstStyle/>
          <a:p>
            <a:pPr algn="ctr"/>
            <a:r>
              <a:rPr lang="en-GB" sz="3600" b="1" dirty="0">
                <a:latin typeface="+mn-lt"/>
              </a:rPr>
              <a:t>Sensory Processing skills</a:t>
            </a:r>
          </a:p>
        </p:txBody>
      </p:sp>
      <p:sp>
        <p:nvSpPr>
          <p:cNvPr id="3" name="Content Placeholder 2"/>
          <p:cNvSpPr>
            <a:spLocks noGrp="1"/>
          </p:cNvSpPr>
          <p:nvPr>
            <p:ph idx="1"/>
          </p:nvPr>
        </p:nvSpPr>
        <p:spPr>
          <a:xfrm>
            <a:off x="522515" y="1600589"/>
            <a:ext cx="8186964" cy="4872540"/>
          </a:xfrm>
        </p:spPr>
        <p:txBody>
          <a:bodyPr>
            <a:normAutofit fontScale="70000" lnSpcReduction="20000"/>
          </a:bodyPr>
          <a:lstStyle/>
          <a:p>
            <a:r>
              <a:rPr lang="en-GB" sz="3600" dirty="0" smtClean="0"/>
              <a:t>A new-born </a:t>
            </a:r>
            <a:r>
              <a:rPr lang="en-GB" sz="3600" dirty="0"/>
              <a:t>baby has all their senses but does not know how to interpret or organise them so can’t get meaning from them. </a:t>
            </a:r>
          </a:p>
          <a:p>
            <a:r>
              <a:rPr lang="en-GB" sz="3600" dirty="0"/>
              <a:t>As they become more familiar with different sensory input, they can  gradually begin to understand, interpret and get meaning from their senses and get more adept at dealing with more and more sensory input over time. </a:t>
            </a:r>
          </a:p>
          <a:p>
            <a:r>
              <a:rPr lang="en-GB" sz="3600" dirty="0"/>
              <a:t>In consequence, they can respond to the world more effectively and control their emotions better. This can be shown in their behaviour, attention, skills and ability to self regulate  (be able to manage their emotional and cognitive responses).  </a:t>
            </a:r>
            <a:endParaRPr lang="en-GB" sz="3600" dirty="0" smtClean="0"/>
          </a:p>
          <a:p>
            <a:r>
              <a:rPr lang="en-GB" sz="3600" dirty="0" smtClean="0"/>
              <a:t>A </a:t>
            </a:r>
            <a:r>
              <a:rPr lang="en-GB" sz="3600" dirty="0"/>
              <a:t>child will also be able to understand and manage their body's movement in relation to their surroundings and itself and this will allow them to develop their gross motor and social skills.</a:t>
            </a:r>
            <a:endParaRPr lang="en-GB" sz="36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9479" y="1600589"/>
            <a:ext cx="2857500" cy="2143125"/>
          </a:xfrm>
          <a:prstGeom prst="rect">
            <a:avLst/>
          </a:prstGeom>
        </p:spPr>
      </p:pic>
    </p:spTree>
    <p:extLst>
      <p:ext uri="{BB962C8B-B14F-4D97-AF65-F5344CB8AC3E}">
        <p14:creationId xmlns:p14="http://schemas.microsoft.com/office/powerpoint/2010/main" val="1205397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515" y="1663433"/>
            <a:ext cx="7927058" cy="4401205"/>
          </a:xfrm>
          <a:prstGeom prst="rect">
            <a:avLst/>
          </a:prstGeom>
          <a:noFill/>
        </p:spPr>
        <p:txBody>
          <a:bodyPr wrap="square" rtlCol="0">
            <a:spAutoFit/>
          </a:bodyPr>
          <a:lstStyle/>
          <a:p>
            <a:pPr marL="285750" indent="-285750">
              <a:buFont typeface="Arial" panose="020B0604020202020204" pitchFamily="34" charset="0"/>
              <a:buChar char="•"/>
            </a:pPr>
            <a:r>
              <a:rPr lang="en-GB" sz="2800" b="1" dirty="0" smtClean="0"/>
              <a:t>Gross </a:t>
            </a:r>
            <a:r>
              <a:rPr lang="en-GB" sz="2800" b="1" dirty="0"/>
              <a:t>motor skills </a:t>
            </a:r>
            <a:r>
              <a:rPr lang="en-GB" sz="2800" dirty="0"/>
              <a:t>are larger movements which require whole body movement </a:t>
            </a:r>
            <a:r>
              <a:rPr lang="en-GB" sz="2800" dirty="0" smtClean="0"/>
              <a:t>which we </a:t>
            </a:r>
            <a:r>
              <a:rPr lang="en-GB" sz="2800" dirty="0"/>
              <a:t>make with our arms, legs, feet, or our entire body.</a:t>
            </a:r>
          </a:p>
          <a:p>
            <a:pPr marL="285750" indent="-285750">
              <a:buFont typeface="Arial" panose="020B0604020202020204" pitchFamily="34" charset="0"/>
              <a:buChar char="•"/>
            </a:pPr>
            <a:r>
              <a:rPr lang="en-GB" sz="2800" dirty="0"/>
              <a:t>The development of motor skills is from the centre out. </a:t>
            </a:r>
            <a:endParaRPr lang="en-GB" sz="2800" dirty="0" smtClean="0"/>
          </a:p>
          <a:p>
            <a:pPr marL="285750" indent="-285750">
              <a:buFont typeface="Arial" panose="020B0604020202020204" pitchFamily="34" charset="0"/>
              <a:buChar char="•"/>
            </a:pPr>
            <a:r>
              <a:rPr lang="en-GB" sz="2800" dirty="0" smtClean="0"/>
              <a:t>Motor </a:t>
            </a:r>
            <a:r>
              <a:rPr lang="en-GB" sz="2800" dirty="0"/>
              <a:t>skills rely on patterns of stability and mobility in the trunk, then the shoulders, elbows and wrists, and then the fingers. </a:t>
            </a:r>
            <a:endParaRPr lang="en-GB" sz="2800" dirty="0" smtClean="0"/>
          </a:p>
          <a:p>
            <a:pPr marL="285750" indent="-285750">
              <a:buFont typeface="Arial" panose="020B0604020202020204" pitchFamily="34" charset="0"/>
              <a:buChar char="•"/>
            </a:pPr>
            <a:r>
              <a:rPr lang="en-GB" sz="2800" dirty="0" smtClean="0"/>
              <a:t>Without </a:t>
            </a:r>
            <a:r>
              <a:rPr lang="en-GB" sz="2800" dirty="0"/>
              <a:t>central trunk control, we  would not be able to control the movements of our limbs.</a:t>
            </a: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14708" t="8387" r="18440" b="19791"/>
          <a:stretch/>
        </p:blipFill>
        <p:spPr>
          <a:xfrm>
            <a:off x="9096587" y="1663433"/>
            <a:ext cx="2612249" cy="4337917"/>
          </a:xfrm>
          <a:prstGeom prst="rect">
            <a:avLst/>
          </a:prstGeom>
        </p:spPr>
      </p:pic>
      <p:sp>
        <p:nvSpPr>
          <p:cNvPr id="4" name="Rectangle 3"/>
          <p:cNvSpPr/>
          <p:nvPr/>
        </p:nvSpPr>
        <p:spPr>
          <a:xfrm>
            <a:off x="3961803" y="585195"/>
            <a:ext cx="4410631" cy="769441"/>
          </a:xfrm>
          <a:prstGeom prst="rect">
            <a:avLst/>
          </a:prstGeom>
        </p:spPr>
        <p:txBody>
          <a:bodyPr wrap="none">
            <a:spAutoFit/>
          </a:bodyPr>
          <a:lstStyle/>
          <a:p>
            <a:pPr algn="ctr"/>
            <a:r>
              <a:rPr lang="en-GB" sz="4400" b="1" dirty="0"/>
              <a:t>Gross Motor Skills</a:t>
            </a:r>
          </a:p>
        </p:txBody>
      </p:sp>
    </p:spTree>
    <p:extLst>
      <p:ext uri="{BB962C8B-B14F-4D97-AF65-F5344CB8AC3E}">
        <p14:creationId xmlns:p14="http://schemas.microsoft.com/office/powerpoint/2010/main" val="409708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916" y="1566023"/>
            <a:ext cx="7005884" cy="3785652"/>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Gross </a:t>
            </a:r>
            <a:r>
              <a:rPr lang="en-GB" sz="2400" b="1" dirty="0"/>
              <a:t>motor skills </a:t>
            </a:r>
            <a:r>
              <a:rPr lang="en-GB" sz="2400" dirty="0"/>
              <a:t>involve the large (core stabilising) muscles of the body and help children move through space fluidly, navigate new layouts and participate in a range of different everyday physical activities such </a:t>
            </a:r>
            <a:r>
              <a:rPr lang="en-GB" sz="2400" dirty="0" smtClean="0"/>
              <a:t>as: </a:t>
            </a:r>
          </a:p>
          <a:p>
            <a:pPr marL="285750" indent="-285750">
              <a:buFont typeface="Arial" panose="020B0604020202020204" pitchFamily="34" charset="0"/>
              <a:buChar char="•"/>
            </a:pPr>
            <a:r>
              <a:rPr lang="en-GB" sz="2400" dirty="0" smtClean="0"/>
              <a:t>Crawling</a:t>
            </a:r>
          </a:p>
          <a:p>
            <a:pPr marL="285750" indent="-285750">
              <a:buFont typeface="Arial" panose="020B0604020202020204" pitchFamily="34" charset="0"/>
              <a:buChar char="•"/>
            </a:pPr>
            <a:r>
              <a:rPr lang="en-GB" sz="2400" dirty="0" smtClean="0"/>
              <a:t>Walking</a:t>
            </a:r>
          </a:p>
          <a:p>
            <a:pPr marL="285750" indent="-285750">
              <a:buFont typeface="Arial" panose="020B0604020202020204" pitchFamily="34" charset="0"/>
              <a:buChar char="•"/>
            </a:pPr>
            <a:r>
              <a:rPr lang="en-GB" sz="2400" dirty="0" smtClean="0"/>
              <a:t>Running</a:t>
            </a:r>
          </a:p>
          <a:p>
            <a:pPr marL="285750" indent="-285750">
              <a:buFont typeface="Arial" panose="020B0604020202020204" pitchFamily="34" charset="0"/>
              <a:buChar char="•"/>
            </a:pPr>
            <a:r>
              <a:rPr lang="en-GB" sz="2400" dirty="0"/>
              <a:t>P</a:t>
            </a:r>
            <a:r>
              <a:rPr lang="en-GB" sz="2400" dirty="0" smtClean="0"/>
              <a:t>laying </a:t>
            </a:r>
          </a:p>
          <a:p>
            <a:pPr marL="285750" indent="-285750">
              <a:buFont typeface="Arial" panose="020B0604020202020204" pitchFamily="34" charset="0"/>
              <a:buChar char="•"/>
            </a:pPr>
            <a:r>
              <a:rPr lang="en-GB" sz="2400" dirty="0" smtClean="0"/>
              <a:t>Self care</a:t>
            </a:r>
            <a:endParaRPr lang="en-GB"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723" y="2538967"/>
            <a:ext cx="4103542" cy="2749373"/>
          </a:xfrm>
          <a:prstGeom prst="rect">
            <a:avLst/>
          </a:prstGeom>
        </p:spPr>
      </p:pic>
      <p:sp>
        <p:nvSpPr>
          <p:cNvPr id="4" name="Rectangle 3"/>
          <p:cNvSpPr/>
          <p:nvPr/>
        </p:nvSpPr>
        <p:spPr>
          <a:xfrm>
            <a:off x="3987052" y="661367"/>
            <a:ext cx="4035015" cy="707886"/>
          </a:xfrm>
          <a:prstGeom prst="rect">
            <a:avLst/>
          </a:prstGeom>
        </p:spPr>
        <p:txBody>
          <a:bodyPr wrap="none">
            <a:spAutoFit/>
          </a:bodyPr>
          <a:lstStyle/>
          <a:p>
            <a:pPr algn="ctr"/>
            <a:r>
              <a:rPr lang="en-GB" sz="4000" b="1" dirty="0"/>
              <a:t>Gross Motor Skills</a:t>
            </a:r>
          </a:p>
        </p:txBody>
      </p:sp>
      <p:sp>
        <p:nvSpPr>
          <p:cNvPr id="5" name="Rectangle 4"/>
          <p:cNvSpPr/>
          <p:nvPr/>
        </p:nvSpPr>
        <p:spPr>
          <a:xfrm>
            <a:off x="414852" y="5288340"/>
            <a:ext cx="6819068" cy="1200329"/>
          </a:xfrm>
          <a:prstGeom prst="rect">
            <a:avLst/>
          </a:prstGeom>
        </p:spPr>
        <p:txBody>
          <a:bodyPr wrap="square">
            <a:spAutoFit/>
          </a:bodyPr>
          <a:lstStyle/>
          <a:p>
            <a:pPr marL="285750" indent="-285750">
              <a:buFont typeface="Arial" panose="020B0604020202020204" pitchFamily="34" charset="0"/>
              <a:buChar char="•"/>
            </a:pPr>
            <a:r>
              <a:rPr lang="en-GB" sz="2400" b="1" dirty="0" smtClean="0"/>
              <a:t>Gross motor skills </a:t>
            </a:r>
            <a:r>
              <a:rPr lang="en-GB" sz="2400" dirty="0" smtClean="0"/>
              <a:t>are </a:t>
            </a:r>
            <a:r>
              <a:rPr lang="en-GB" sz="2400" dirty="0"/>
              <a:t>different to </a:t>
            </a:r>
            <a:r>
              <a:rPr lang="en-GB" sz="2400" b="1" dirty="0"/>
              <a:t>fine motor skills </a:t>
            </a:r>
            <a:r>
              <a:rPr lang="en-GB" sz="2400" dirty="0" smtClean="0"/>
              <a:t>which </a:t>
            </a:r>
            <a:r>
              <a:rPr lang="en-GB" sz="2400" dirty="0"/>
              <a:t>involve the </a:t>
            </a:r>
            <a:r>
              <a:rPr lang="en-GB" sz="2400" dirty="0" smtClean="0"/>
              <a:t>just intricate </a:t>
            </a:r>
            <a:r>
              <a:rPr lang="en-GB" sz="2400" dirty="0"/>
              <a:t>movements of the hand. </a:t>
            </a:r>
          </a:p>
        </p:txBody>
      </p:sp>
    </p:spTree>
    <p:extLst>
      <p:ext uri="{BB962C8B-B14F-4D97-AF65-F5344CB8AC3E}">
        <p14:creationId xmlns:p14="http://schemas.microsoft.com/office/powerpoint/2010/main" val="1472234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302" y="1686557"/>
            <a:ext cx="7632418" cy="4401205"/>
          </a:xfrm>
          <a:prstGeom prst="rect">
            <a:avLst/>
          </a:prstGeom>
          <a:noFill/>
        </p:spPr>
        <p:txBody>
          <a:bodyPr wrap="square" rtlCol="0">
            <a:spAutoFit/>
          </a:bodyPr>
          <a:lstStyle/>
          <a:p>
            <a:pPr marL="285750" indent="-285750">
              <a:buFont typeface="Arial" panose="020B0604020202020204" pitchFamily="34" charset="0"/>
              <a:buChar char="•"/>
            </a:pPr>
            <a:r>
              <a:rPr lang="en-GB" sz="2800" b="1" dirty="0" smtClean="0"/>
              <a:t>Gross </a:t>
            </a:r>
            <a:r>
              <a:rPr lang="en-GB" sz="2800" b="1" dirty="0"/>
              <a:t>motor skills </a:t>
            </a:r>
            <a:r>
              <a:rPr lang="en-GB" sz="2800" dirty="0"/>
              <a:t>also affect every day activities for children such as their ability to maintain a table top posture (upper body </a:t>
            </a:r>
            <a:r>
              <a:rPr lang="en-GB" sz="2800" dirty="0" smtClean="0"/>
              <a:t>support). </a:t>
            </a:r>
          </a:p>
          <a:p>
            <a:pPr marL="285750" indent="-285750">
              <a:buFont typeface="Arial" panose="020B0604020202020204" pitchFamily="34" charset="0"/>
              <a:buChar char="•"/>
            </a:pPr>
            <a:r>
              <a:rPr lang="en-GB" sz="2800" dirty="0" smtClean="0"/>
              <a:t>This is necessary so that they </a:t>
            </a:r>
            <a:r>
              <a:rPr lang="en-GB" sz="2800" dirty="0"/>
              <a:t>can use and develop fine motor </a:t>
            </a:r>
            <a:r>
              <a:rPr lang="en-GB" sz="2800" dirty="0" smtClean="0"/>
              <a:t>skills such as: </a:t>
            </a:r>
          </a:p>
          <a:p>
            <a:pPr marL="742950" lvl="1" indent="-285750">
              <a:buFont typeface="Arial" panose="020B0604020202020204" pitchFamily="34" charset="0"/>
              <a:buChar char="•"/>
            </a:pPr>
            <a:r>
              <a:rPr lang="en-GB" sz="2800" dirty="0" smtClean="0"/>
              <a:t>Writing and</a:t>
            </a:r>
          </a:p>
          <a:p>
            <a:pPr marL="742950" lvl="1" indent="-285750">
              <a:buFont typeface="Arial" panose="020B0604020202020204" pitchFamily="34" charset="0"/>
              <a:buChar char="•"/>
            </a:pPr>
            <a:r>
              <a:rPr lang="en-GB" sz="2800" dirty="0" smtClean="0"/>
              <a:t>The ability </a:t>
            </a:r>
            <a:r>
              <a:rPr lang="en-GB" sz="2800" dirty="0"/>
              <a:t>to sit upright so they can listen, learn and </a:t>
            </a:r>
            <a:r>
              <a:rPr lang="en-GB" sz="2800" dirty="0" smtClean="0"/>
              <a:t>concentrate</a:t>
            </a:r>
          </a:p>
          <a:p>
            <a:pPr marL="742950" lvl="1" indent="-285750">
              <a:buFont typeface="Arial" panose="020B0604020202020204" pitchFamily="34" charset="0"/>
              <a:buChar char="•"/>
            </a:pPr>
            <a:r>
              <a:rPr lang="en-GB" sz="2800" dirty="0" smtClean="0"/>
              <a:t>Activities </a:t>
            </a:r>
            <a:r>
              <a:rPr lang="en-GB" sz="2800" dirty="0"/>
              <a:t>such as moving round the school and carrying their schoolbags are also </a:t>
            </a:r>
            <a:r>
              <a:rPr lang="en-GB" sz="2800" dirty="0" smtClean="0"/>
              <a:t>affected</a:t>
            </a:r>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1866" y="1869437"/>
            <a:ext cx="3584597" cy="2805338"/>
          </a:xfrm>
          <a:prstGeom prst="rect">
            <a:avLst/>
          </a:prstGeom>
        </p:spPr>
      </p:pic>
      <p:sp>
        <p:nvSpPr>
          <p:cNvPr id="3" name="Rectangle 2"/>
          <p:cNvSpPr/>
          <p:nvPr/>
        </p:nvSpPr>
        <p:spPr>
          <a:xfrm>
            <a:off x="2956897" y="886104"/>
            <a:ext cx="5966633" cy="707886"/>
          </a:xfrm>
          <a:prstGeom prst="rect">
            <a:avLst/>
          </a:prstGeom>
        </p:spPr>
        <p:txBody>
          <a:bodyPr wrap="none">
            <a:spAutoFit/>
          </a:bodyPr>
          <a:lstStyle/>
          <a:p>
            <a:pPr algn="ctr"/>
            <a:r>
              <a:rPr lang="en-GB" sz="4000" b="1" dirty="0"/>
              <a:t>Gross and Fine Motor Skills</a:t>
            </a:r>
          </a:p>
        </p:txBody>
      </p:sp>
    </p:spTree>
    <p:extLst>
      <p:ext uri="{BB962C8B-B14F-4D97-AF65-F5344CB8AC3E}">
        <p14:creationId xmlns:p14="http://schemas.microsoft.com/office/powerpoint/2010/main" val="730687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0173" y="782807"/>
            <a:ext cx="6124787" cy="644101"/>
          </a:xfrm>
        </p:spPr>
        <p:txBody>
          <a:bodyPr>
            <a:normAutofit/>
          </a:bodyPr>
          <a:lstStyle/>
          <a:p>
            <a:pPr algn="ctr"/>
            <a:r>
              <a:rPr lang="en-GB" sz="4000" b="1" dirty="0">
                <a:latin typeface="+mn-lt"/>
              </a:rPr>
              <a:t>Hand and Fine Motor skills</a:t>
            </a:r>
          </a:p>
        </p:txBody>
      </p:sp>
      <p:sp>
        <p:nvSpPr>
          <p:cNvPr id="3" name="Content Placeholder 2"/>
          <p:cNvSpPr>
            <a:spLocks noGrp="1"/>
          </p:cNvSpPr>
          <p:nvPr>
            <p:ph idx="1"/>
          </p:nvPr>
        </p:nvSpPr>
        <p:spPr>
          <a:xfrm>
            <a:off x="139699" y="3210548"/>
            <a:ext cx="10515600" cy="3406986"/>
          </a:xfrm>
        </p:spPr>
        <p:txBody>
          <a:bodyPr>
            <a:normAutofit lnSpcReduction="10000"/>
          </a:bodyPr>
          <a:lstStyle/>
          <a:p>
            <a:pPr marL="457200" lvl="1" indent="0">
              <a:buNone/>
            </a:pPr>
            <a:r>
              <a:rPr lang="en-GB" dirty="0"/>
              <a:t>Hand skills include</a:t>
            </a:r>
            <a:r>
              <a:rPr lang="en-GB" dirty="0" smtClean="0"/>
              <a:t>:</a:t>
            </a:r>
          </a:p>
          <a:p>
            <a:pPr lvl="1"/>
            <a:r>
              <a:rPr lang="en-GB" b="1" dirty="0" smtClean="0"/>
              <a:t>Reach</a:t>
            </a:r>
            <a:r>
              <a:rPr lang="en-GB" dirty="0" smtClean="0"/>
              <a:t> </a:t>
            </a:r>
            <a:r>
              <a:rPr lang="en-GB" dirty="0"/>
              <a:t>– ability to move the arm to grasp/place objects</a:t>
            </a:r>
          </a:p>
          <a:p>
            <a:pPr lvl="1"/>
            <a:r>
              <a:rPr lang="en-GB" b="1" dirty="0"/>
              <a:t>Grasp</a:t>
            </a:r>
            <a:r>
              <a:rPr lang="en-GB" dirty="0"/>
              <a:t> – whole hand hold of an object</a:t>
            </a:r>
          </a:p>
          <a:p>
            <a:pPr lvl="1"/>
            <a:r>
              <a:rPr lang="en-GB" b="1" dirty="0"/>
              <a:t>Carry</a:t>
            </a:r>
            <a:r>
              <a:rPr lang="en-GB" dirty="0"/>
              <a:t> – moving and object from one place to another using the hands</a:t>
            </a:r>
          </a:p>
          <a:p>
            <a:pPr lvl="1"/>
            <a:r>
              <a:rPr lang="en-GB" b="1" dirty="0"/>
              <a:t>Voluntary release </a:t>
            </a:r>
            <a:r>
              <a:rPr lang="en-GB" dirty="0"/>
              <a:t>– letting go of an object</a:t>
            </a:r>
          </a:p>
          <a:p>
            <a:pPr lvl="1"/>
            <a:r>
              <a:rPr lang="en-GB" b="1" dirty="0"/>
              <a:t>In hand manipulation </a:t>
            </a:r>
            <a:r>
              <a:rPr lang="en-GB" dirty="0"/>
              <a:t>– moving objects within the hand</a:t>
            </a:r>
          </a:p>
          <a:p>
            <a:pPr lvl="1"/>
            <a:r>
              <a:rPr lang="en-GB" b="1" dirty="0"/>
              <a:t>Bilateral hand use </a:t>
            </a:r>
            <a:r>
              <a:rPr lang="en-GB" dirty="0"/>
              <a:t>– using two hands together </a:t>
            </a:r>
          </a:p>
          <a:p>
            <a:pPr lvl="1"/>
            <a:r>
              <a:rPr lang="en-GB" dirty="0"/>
              <a:t>Hand skills are dependent on </a:t>
            </a:r>
            <a:r>
              <a:rPr lang="en-GB" b="1" dirty="0" smtClean="0"/>
              <a:t>posture</a:t>
            </a:r>
            <a:r>
              <a:rPr lang="en-GB" dirty="0" smtClean="0"/>
              <a:t>, </a:t>
            </a:r>
            <a:r>
              <a:rPr lang="en-GB" b="1" dirty="0"/>
              <a:t>visual perception</a:t>
            </a:r>
            <a:r>
              <a:rPr lang="en-GB" dirty="0"/>
              <a:t>, </a:t>
            </a:r>
            <a:r>
              <a:rPr lang="en-GB" b="1" dirty="0"/>
              <a:t>tactile</a:t>
            </a:r>
            <a:r>
              <a:rPr lang="en-GB" dirty="0"/>
              <a:t> and </a:t>
            </a:r>
            <a:r>
              <a:rPr lang="en-GB" b="1" dirty="0"/>
              <a:t>proprioceptive</a:t>
            </a:r>
            <a:r>
              <a:rPr lang="en-GB" dirty="0"/>
              <a:t> </a:t>
            </a:r>
            <a:r>
              <a:rPr lang="en-GB" dirty="0" smtClean="0"/>
              <a:t>feedback</a:t>
            </a:r>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0411" b="1"/>
          <a:stretch/>
        </p:blipFill>
        <p:spPr>
          <a:xfrm>
            <a:off x="8317653" y="1555595"/>
            <a:ext cx="3341088" cy="2612235"/>
          </a:xfrm>
          <a:prstGeom prst="rect">
            <a:avLst/>
          </a:prstGeom>
        </p:spPr>
      </p:pic>
      <p:sp>
        <p:nvSpPr>
          <p:cNvPr id="5" name="Content Placeholder 2"/>
          <p:cNvSpPr txBox="1">
            <a:spLocks/>
          </p:cNvSpPr>
          <p:nvPr/>
        </p:nvSpPr>
        <p:spPr>
          <a:xfrm>
            <a:off x="479004" y="1555595"/>
            <a:ext cx="7787639" cy="2065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smtClean="0"/>
              <a:t>Fine motor skills </a:t>
            </a:r>
            <a:r>
              <a:rPr lang="en-GB" sz="2400" dirty="0" smtClean="0"/>
              <a:t>include the smaller muscle of the hands. </a:t>
            </a:r>
          </a:p>
          <a:p>
            <a:r>
              <a:rPr lang="en-GB" sz="2400" b="1" dirty="0" smtClean="0"/>
              <a:t>Fine motor skills </a:t>
            </a:r>
            <a:r>
              <a:rPr lang="en-GB" sz="2400" dirty="0" smtClean="0"/>
              <a:t>are complex; a number of independent fine motor skills need to work together for a learner to appropriately manipulate different objects.</a:t>
            </a:r>
          </a:p>
        </p:txBody>
      </p:sp>
    </p:spTree>
    <p:extLst>
      <p:ext uri="{BB962C8B-B14F-4D97-AF65-F5344CB8AC3E}">
        <p14:creationId xmlns:p14="http://schemas.microsoft.com/office/powerpoint/2010/main" val="1441903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0760" y="926923"/>
            <a:ext cx="6016413" cy="725382"/>
          </a:xfrm>
        </p:spPr>
        <p:txBody>
          <a:bodyPr>
            <a:normAutofit/>
          </a:bodyPr>
          <a:lstStyle/>
          <a:p>
            <a:pPr algn="ctr"/>
            <a:r>
              <a:rPr lang="en-GB" sz="4000" b="1" dirty="0">
                <a:latin typeface="+mn-lt"/>
              </a:rPr>
              <a:t>Hand and Fine Motor </a:t>
            </a:r>
            <a:r>
              <a:rPr lang="en-GB" sz="4000" b="1" dirty="0" smtClean="0">
                <a:latin typeface="+mn-lt"/>
              </a:rPr>
              <a:t>Skills</a:t>
            </a:r>
            <a:endParaRPr lang="en-GB" sz="4000" b="1" dirty="0">
              <a:latin typeface="+mn-lt"/>
            </a:endParaRPr>
          </a:p>
        </p:txBody>
      </p:sp>
      <p:sp>
        <p:nvSpPr>
          <p:cNvPr id="3" name="Content Placeholder 2"/>
          <p:cNvSpPr>
            <a:spLocks noGrp="1"/>
          </p:cNvSpPr>
          <p:nvPr>
            <p:ph idx="1"/>
          </p:nvPr>
        </p:nvSpPr>
        <p:spPr>
          <a:xfrm>
            <a:off x="281092" y="1815253"/>
            <a:ext cx="9276081" cy="2993814"/>
          </a:xfrm>
        </p:spPr>
        <p:txBody>
          <a:bodyPr>
            <a:normAutofit/>
          </a:bodyPr>
          <a:lstStyle/>
          <a:p>
            <a:r>
              <a:rPr lang="en-GB" sz="2400" dirty="0" smtClean="0"/>
              <a:t>Hand </a:t>
            </a:r>
            <a:r>
              <a:rPr lang="en-GB" sz="2400" dirty="0"/>
              <a:t>skills development is part of the overall sequence of development beginning at birth and continues through expected developmental stages</a:t>
            </a:r>
          </a:p>
          <a:p>
            <a:r>
              <a:rPr lang="en-GB" sz="2400" dirty="0"/>
              <a:t>Fine motor skills are extremely important. The hands are the </a:t>
            </a:r>
            <a:r>
              <a:rPr lang="en-GB" sz="2400" i="1" dirty="0"/>
              <a:t>tools</a:t>
            </a:r>
            <a:r>
              <a:rPr lang="en-GB" sz="2400" dirty="0"/>
              <a:t> most often used by all of us to accomplish work and play and to perform activities of daily living’ (Case Smith J 2005</a:t>
            </a:r>
            <a:r>
              <a:rPr lang="en-GB" sz="2400" dirty="0" smtClean="0"/>
              <a:t>).</a:t>
            </a:r>
          </a:p>
          <a:p>
            <a:r>
              <a:rPr lang="en-GB" sz="2400" dirty="0"/>
              <a:t>Children need them to write or draw with a pen or pencil, do up their shoes or buttons and open lunch boxes and doors. </a:t>
            </a:r>
          </a:p>
          <a:p>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8782" y="1903307"/>
            <a:ext cx="2159948" cy="2905760"/>
          </a:xfrm>
          <a:prstGeom prst="rect">
            <a:avLst/>
          </a:prstGeom>
        </p:spPr>
      </p:pic>
      <p:sp>
        <p:nvSpPr>
          <p:cNvPr id="5" name="Content Placeholder 2"/>
          <p:cNvSpPr txBox="1">
            <a:spLocks/>
          </p:cNvSpPr>
          <p:nvPr/>
        </p:nvSpPr>
        <p:spPr>
          <a:xfrm>
            <a:off x="281092" y="4972015"/>
            <a:ext cx="11577638" cy="932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t>The quality of children’s fine motor skills will affect how good they are at doing that task e.g. handwriting as well as how long that task will take them. </a:t>
            </a:r>
          </a:p>
        </p:txBody>
      </p:sp>
    </p:spTree>
    <p:extLst>
      <p:ext uri="{BB962C8B-B14F-4D97-AF65-F5344CB8AC3E}">
        <p14:creationId xmlns:p14="http://schemas.microsoft.com/office/powerpoint/2010/main" val="1630106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361" y="1472683"/>
            <a:ext cx="11063905" cy="1107996"/>
          </a:xfrm>
          <a:prstGeom prst="rect">
            <a:avLst/>
          </a:prstGeom>
          <a:noFill/>
        </p:spPr>
        <p:txBody>
          <a:bodyPr wrap="square" rtlCol="0">
            <a:spAutoFit/>
          </a:bodyPr>
          <a:lstStyle/>
          <a:p>
            <a:pPr marL="285750" indent="-285750">
              <a:buFont typeface="Arial" panose="020B0604020202020204" pitchFamily="34" charset="0"/>
              <a:buChar char="•"/>
            </a:pPr>
            <a:r>
              <a:rPr lang="en-GB" sz="2200" dirty="0" smtClean="0"/>
              <a:t>Posture </a:t>
            </a:r>
            <a:r>
              <a:rPr lang="en-GB" sz="2200" dirty="0"/>
              <a:t>is the ability to stabilise from the centre so children can move their head, eyes and limbs.</a:t>
            </a:r>
          </a:p>
          <a:p>
            <a:pPr marL="285750" lvl="0" indent="-285750">
              <a:buFont typeface="Arial" panose="020B0604020202020204" pitchFamily="34" charset="0"/>
              <a:buChar char="•"/>
            </a:pPr>
            <a:r>
              <a:rPr lang="en-GB" sz="2200" dirty="0"/>
              <a:t>We need an adequate base of support whatever we are doing.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3228" b="7884"/>
          <a:stretch/>
        </p:blipFill>
        <p:spPr>
          <a:xfrm>
            <a:off x="8534401" y="2673012"/>
            <a:ext cx="2736424" cy="2553996"/>
          </a:xfrm>
          <a:prstGeom prst="rect">
            <a:avLst/>
          </a:prstGeom>
        </p:spPr>
      </p:pic>
      <p:sp>
        <p:nvSpPr>
          <p:cNvPr id="4" name="Rectangle 3"/>
          <p:cNvSpPr/>
          <p:nvPr/>
        </p:nvSpPr>
        <p:spPr>
          <a:xfrm>
            <a:off x="5177942" y="641412"/>
            <a:ext cx="1812740" cy="707886"/>
          </a:xfrm>
          <a:prstGeom prst="rect">
            <a:avLst/>
          </a:prstGeom>
        </p:spPr>
        <p:txBody>
          <a:bodyPr wrap="none">
            <a:spAutoFit/>
          </a:bodyPr>
          <a:lstStyle/>
          <a:p>
            <a:pPr algn="ctr"/>
            <a:r>
              <a:rPr lang="en-US" sz="4000" b="1" dirty="0"/>
              <a:t>Posture</a:t>
            </a:r>
          </a:p>
        </p:txBody>
      </p:sp>
      <p:sp>
        <p:nvSpPr>
          <p:cNvPr id="5" name="TextBox 4"/>
          <p:cNvSpPr txBox="1"/>
          <p:nvPr/>
        </p:nvSpPr>
        <p:spPr>
          <a:xfrm>
            <a:off x="552361" y="2673012"/>
            <a:ext cx="7162466" cy="2800767"/>
          </a:xfrm>
          <a:prstGeom prst="rect">
            <a:avLst/>
          </a:prstGeom>
          <a:noFill/>
        </p:spPr>
        <p:txBody>
          <a:bodyPr wrap="square" rtlCol="0">
            <a:spAutoFit/>
          </a:bodyPr>
          <a:lstStyle/>
          <a:p>
            <a:pPr marL="742950" lvl="1" indent="-285750">
              <a:buFont typeface="Arial" panose="020B0604020202020204" pitchFamily="34" charset="0"/>
              <a:buChar char="•"/>
            </a:pPr>
            <a:r>
              <a:rPr lang="en-GB" sz="2200" dirty="0" smtClean="0"/>
              <a:t>In </a:t>
            </a:r>
            <a:r>
              <a:rPr lang="en-GB" sz="2200" dirty="0"/>
              <a:t>sitting, we need a 90 – </a:t>
            </a:r>
            <a:r>
              <a:rPr lang="en-GB" sz="2200" dirty="0" smtClean="0"/>
              <a:t>90 – 90 in </a:t>
            </a:r>
            <a:r>
              <a:rPr lang="en-GB" sz="2200" dirty="0"/>
              <a:t>sitting position. </a:t>
            </a:r>
            <a:r>
              <a:rPr lang="en-GB" sz="2200" dirty="0" smtClean="0"/>
              <a:t>(90 degree bend at ankle knee and hip - See image)</a:t>
            </a:r>
          </a:p>
          <a:p>
            <a:pPr marL="742950" lvl="1" indent="-285750">
              <a:buFont typeface="Arial" panose="020B0604020202020204" pitchFamily="34" charset="0"/>
              <a:buChar char="•"/>
            </a:pPr>
            <a:r>
              <a:rPr lang="en-GB" sz="2200" dirty="0" smtClean="0"/>
              <a:t>The </a:t>
            </a:r>
            <a:r>
              <a:rPr lang="en-GB" sz="2200" dirty="0"/>
              <a:t>base of support is the pelvis and feet which should be placed on the floor</a:t>
            </a:r>
          </a:p>
          <a:p>
            <a:pPr marL="742950" lvl="1" indent="-285750">
              <a:buFont typeface="Arial" panose="020B0604020202020204" pitchFamily="34" charset="0"/>
              <a:buChar char="•"/>
            </a:pPr>
            <a:r>
              <a:rPr lang="en-GB" sz="2200" dirty="0"/>
              <a:t>In standing, our base of support is our feet, but the trunk still controls the stability </a:t>
            </a:r>
          </a:p>
          <a:p>
            <a:pPr marL="742950" lvl="1" indent="-285750">
              <a:buFont typeface="Arial" panose="020B0604020202020204" pitchFamily="34" charset="0"/>
              <a:buChar char="•"/>
            </a:pPr>
            <a:r>
              <a:rPr lang="en-GB" sz="2200" dirty="0"/>
              <a:t>We have a dynamic base of support in walking using whole body in a stable way to enable </a:t>
            </a:r>
            <a:r>
              <a:rPr lang="en-GB" sz="2200" dirty="0" smtClean="0"/>
              <a:t>mobility</a:t>
            </a:r>
            <a:endParaRPr lang="en-GB" sz="2200" dirty="0"/>
          </a:p>
        </p:txBody>
      </p:sp>
      <p:sp>
        <p:nvSpPr>
          <p:cNvPr id="6" name="TextBox 5"/>
          <p:cNvSpPr txBox="1"/>
          <p:nvPr/>
        </p:nvSpPr>
        <p:spPr>
          <a:xfrm>
            <a:off x="552360" y="5473779"/>
            <a:ext cx="11063905" cy="769441"/>
          </a:xfrm>
          <a:prstGeom prst="rect">
            <a:avLst/>
          </a:prstGeom>
          <a:noFill/>
        </p:spPr>
        <p:txBody>
          <a:bodyPr wrap="square" rtlCol="0">
            <a:spAutoFit/>
          </a:bodyPr>
          <a:lstStyle/>
          <a:p>
            <a:pPr marL="285750" indent="-285750">
              <a:buFont typeface="Arial" panose="020B0604020202020204" pitchFamily="34" charset="0"/>
              <a:buChar char="•"/>
            </a:pPr>
            <a:r>
              <a:rPr lang="en-GB" sz="2200" dirty="0" smtClean="0"/>
              <a:t>If </a:t>
            </a:r>
            <a:r>
              <a:rPr lang="en-GB" sz="2200" dirty="0"/>
              <a:t>we have an inadequate base of support, we would not be able to adopt comfortable positioning to enable us to engage in </a:t>
            </a:r>
            <a:r>
              <a:rPr lang="en-GB" sz="2200" dirty="0" smtClean="0"/>
              <a:t>tasks</a:t>
            </a:r>
            <a:endParaRPr lang="en-GB" sz="2200" dirty="0"/>
          </a:p>
        </p:txBody>
      </p:sp>
    </p:spTree>
    <p:extLst>
      <p:ext uri="{BB962C8B-B14F-4D97-AF65-F5344CB8AC3E}">
        <p14:creationId xmlns:p14="http://schemas.microsoft.com/office/powerpoint/2010/main" val="1046562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0320" y="1935555"/>
            <a:ext cx="6420548"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Posture </a:t>
            </a:r>
            <a:r>
              <a:rPr lang="en-GB" sz="2400" dirty="0"/>
              <a:t>affects the ability to attend to learning and also enables bodily functions such as breathing, circulation, swallowing, intake of </a:t>
            </a:r>
            <a:r>
              <a:rPr lang="en-GB" sz="2400" dirty="0" smtClean="0"/>
              <a:t>nutrients and </a:t>
            </a:r>
            <a:r>
              <a:rPr lang="en-GB" sz="2400" dirty="0"/>
              <a:t>attention </a:t>
            </a:r>
          </a:p>
          <a:p>
            <a:pPr marL="285750" lvl="0" indent="-285750">
              <a:buFont typeface="Arial" panose="020B0604020202020204" pitchFamily="34" charset="0"/>
              <a:buChar char="•"/>
            </a:pPr>
            <a:endParaRPr lang="en-GB" sz="2400" dirty="0"/>
          </a:p>
          <a:p>
            <a:pPr marL="285750" lvl="0" indent="-285750">
              <a:buFont typeface="Arial" panose="020B0604020202020204" pitchFamily="34" charset="0"/>
              <a:buChar char="•"/>
            </a:pPr>
            <a:r>
              <a:rPr lang="en-GB" sz="2400" dirty="0"/>
              <a:t>It impacts emotional </a:t>
            </a:r>
            <a:r>
              <a:rPr lang="en-GB" sz="2400" dirty="0" smtClean="0"/>
              <a:t>wellbeing. </a:t>
            </a:r>
            <a:r>
              <a:rPr lang="en-GB" sz="2400" dirty="0"/>
              <a:t>If we are unable to gain comfortable positioning, there is more likelihood of discomfort which will in turn impact emotional response, attention and </a:t>
            </a:r>
            <a:r>
              <a:rPr lang="en-GB" sz="2400" dirty="0" smtClean="0"/>
              <a:t>engagement</a:t>
            </a:r>
            <a:endParaRPr lang="en-GB"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567" y="2236365"/>
            <a:ext cx="3980039" cy="3184031"/>
          </a:xfrm>
          <a:prstGeom prst="rect">
            <a:avLst/>
          </a:prstGeom>
        </p:spPr>
      </p:pic>
      <p:sp>
        <p:nvSpPr>
          <p:cNvPr id="4" name="TextBox 3"/>
          <p:cNvSpPr txBox="1"/>
          <p:nvPr/>
        </p:nvSpPr>
        <p:spPr>
          <a:xfrm>
            <a:off x="4594606" y="962178"/>
            <a:ext cx="2569908" cy="707886"/>
          </a:xfrm>
          <a:prstGeom prst="rect">
            <a:avLst/>
          </a:prstGeom>
          <a:noFill/>
        </p:spPr>
        <p:txBody>
          <a:bodyPr wrap="square" rtlCol="0">
            <a:spAutoFit/>
          </a:bodyPr>
          <a:lstStyle/>
          <a:p>
            <a:pPr algn="ctr"/>
            <a:r>
              <a:rPr lang="en-US" sz="4000" b="1" dirty="0" smtClean="0"/>
              <a:t>Posture</a:t>
            </a:r>
            <a:endParaRPr lang="en-GB" sz="3200" dirty="0"/>
          </a:p>
        </p:txBody>
      </p:sp>
    </p:spTree>
    <p:extLst>
      <p:ext uri="{BB962C8B-B14F-4D97-AF65-F5344CB8AC3E}">
        <p14:creationId xmlns:p14="http://schemas.microsoft.com/office/powerpoint/2010/main" val="2543189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280" y="551940"/>
            <a:ext cx="3862493" cy="867622"/>
          </a:xfrm>
        </p:spPr>
        <p:txBody>
          <a:bodyPr>
            <a:normAutofit/>
          </a:bodyPr>
          <a:lstStyle/>
          <a:p>
            <a:pPr algn="ctr"/>
            <a:r>
              <a:rPr lang="en-GB" sz="4000" b="1" dirty="0">
                <a:latin typeface="+mn-lt"/>
              </a:rPr>
              <a:t>Coordination</a:t>
            </a:r>
          </a:p>
        </p:txBody>
      </p:sp>
      <p:sp>
        <p:nvSpPr>
          <p:cNvPr id="3" name="Content Placeholder 2"/>
          <p:cNvSpPr>
            <a:spLocks noGrp="1"/>
          </p:cNvSpPr>
          <p:nvPr>
            <p:ph idx="1"/>
          </p:nvPr>
        </p:nvSpPr>
        <p:spPr>
          <a:xfrm>
            <a:off x="650240" y="1483360"/>
            <a:ext cx="10938932" cy="1422399"/>
          </a:xfrm>
        </p:spPr>
        <p:txBody>
          <a:bodyPr>
            <a:noAutofit/>
          </a:bodyPr>
          <a:lstStyle/>
          <a:p>
            <a:r>
              <a:rPr lang="en-GB" sz="2400" dirty="0" smtClean="0"/>
              <a:t>Coordination </a:t>
            </a:r>
            <a:r>
              <a:rPr lang="en-GB" sz="2400" dirty="0"/>
              <a:t>involves the organization of the different elements of your body so they can work together effectively to complete an activity. </a:t>
            </a:r>
            <a:endParaRPr lang="en-GB" sz="2400" dirty="0" smtClean="0"/>
          </a:p>
          <a:p>
            <a:r>
              <a:rPr lang="en-GB" sz="2400" dirty="0" smtClean="0"/>
              <a:t>It  </a:t>
            </a:r>
            <a:r>
              <a:rPr lang="en-GB" sz="2400" dirty="0"/>
              <a:t>includes the ability to control our bodies to carry out sequences of movement for given </a:t>
            </a:r>
            <a:r>
              <a:rPr lang="en-GB" sz="2400" dirty="0" smtClean="0"/>
              <a:t>tasks</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920" y="3221103"/>
            <a:ext cx="3798269" cy="2426110"/>
          </a:xfrm>
          <a:prstGeom prst="rect">
            <a:avLst/>
          </a:prstGeom>
        </p:spPr>
      </p:pic>
      <p:sp>
        <p:nvSpPr>
          <p:cNvPr id="5" name="Rectangle 4"/>
          <p:cNvSpPr/>
          <p:nvPr/>
        </p:nvSpPr>
        <p:spPr>
          <a:xfrm>
            <a:off x="5079999" y="2969557"/>
            <a:ext cx="6509173" cy="2677656"/>
          </a:xfrm>
          <a:prstGeom prst="rect">
            <a:avLst/>
          </a:prstGeom>
        </p:spPr>
        <p:txBody>
          <a:bodyPr wrap="square">
            <a:spAutoFit/>
          </a:bodyPr>
          <a:lstStyle/>
          <a:p>
            <a:pPr marL="342900" indent="-342900">
              <a:buFont typeface="Arial" panose="020B0604020202020204" pitchFamily="34" charset="0"/>
              <a:buChar char="•"/>
            </a:pPr>
            <a:r>
              <a:rPr lang="en-GB" sz="2400" dirty="0"/>
              <a:t>Pupils need good eye hand </a:t>
            </a:r>
            <a:r>
              <a:rPr lang="en-GB" sz="2400" dirty="0" smtClean="0"/>
              <a:t>coordination, </a:t>
            </a:r>
            <a:r>
              <a:rPr lang="en-GB" sz="2400" dirty="0"/>
              <a:t>not just good fine or gross motor skills</a:t>
            </a:r>
            <a:r>
              <a:rPr lang="en-GB" sz="2400" dirty="0" smtClean="0"/>
              <a:t> </a:t>
            </a:r>
            <a:r>
              <a:rPr lang="en-GB" sz="2400" dirty="0"/>
              <a:t>to write and catch </a:t>
            </a:r>
            <a:r>
              <a:rPr lang="en-GB" sz="2400" dirty="0" smtClean="0"/>
              <a:t>balls. </a:t>
            </a:r>
          </a:p>
          <a:p>
            <a:pPr marL="342900" indent="-342900">
              <a:buFont typeface="Arial" panose="020B0604020202020204" pitchFamily="34" charset="0"/>
              <a:buChar char="•"/>
            </a:pPr>
            <a:r>
              <a:rPr lang="en-GB" sz="2400" dirty="0" smtClean="0"/>
              <a:t>To </a:t>
            </a:r>
            <a:r>
              <a:rPr lang="en-GB" sz="2400" dirty="0"/>
              <a:t>hop, a child needs the initial postural control but also the ability to balance and sequence (or coordinate) movements to move from one place to the next.</a:t>
            </a:r>
          </a:p>
        </p:txBody>
      </p:sp>
    </p:spTree>
    <p:extLst>
      <p:ext uri="{BB962C8B-B14F-4D97-AF65-F5344CB8AC3E}">
        <p14:creationId xmlns:p14="http://schemas.microsoft.com/office/powerpoint/2010/main" val="3323069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1100</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What are the different physical, motor and sensory skills we develop?</vt:lpstr>
      <vt:lpstr>PowerPoint Presentation</vt:lpstr>
      <vt:lpstr>PowerPoint Presentation</vt:lpstr>
      <vt:lpstr>PowerPoint Presentation</vt:lpstr>
      <vt:lpstr>Hand and Fine Motor skills</vt:lpstr>
      <vt:lpstr>Hand and Fine Motor Skills</vt:lpstr>
      <vt:lpstr>PowerPoint Presentation</vt:lpstr>
      <vt:lpstr>PowerPoint Presentation</vt:lpstr>
      <vt:lpstr>Coordination</vt:lpstr>
      <vt:lpstr>PowerPoint Presentation</vt:lpstr>
      <vt:lpstr>Sensory Processing skills</vt:lpstr>
      <vt:lpstr>PowerPoint Presentation</vt:lpstr>
      <vt:lpstr>Sensory Processing skills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jdilworth.998</dc:creator>
  <cp:lastModifiedBy>Adam Gordon</cp:lastModifiedBy>
  <cp:revision>43</cp:revision>
  <dcterms:created xsi:type="dcterms:W3CDTF">2015-12-23T18:36:12Z</dcterms:created>
  <dcterms:modified xsi:type="dcterms:W3CDTF">2019-03-08T11:40:06Z</dcterms:modified>
</cp:coreProperties>
</file>